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7" r:id="rId3"/>
    <p:sldId id="273" r:id="rId4"/>
    <p:sldId id="270" r:id="rId5"/>
    <p:sldId id="269" r:id="rId6"/>
    <p:sldId id="259" r:id="rId7"/>
    <p:sldId id="260" r:id="rId8"/>
    <p:sldId id="261" r:id="rId9"/>
    <p:sldId id="256" r:id="rId10"/>
    <p:sldId id="257" r:id="rId11"/>
    <p:sldId id="262" r:id="rId12"/>
    <p:sldId id="263" r:id="rId13"/>
    <p:sldId id="264" r:id="rId14"/>
    <p:sldId id="265" r:id="rId15"/>
    <p:sldId id="272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B62BC-D274-024A-B5B3-87E641C2E8C6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B7FF-645A-4A4E-BFCF-18C50574E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62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8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3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19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5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56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11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B7FF-645A-4A4E-BFCF-18C50574E86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4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16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2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6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6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8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0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74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69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1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9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0409-6DA7-44CF-9F53-7EBA9E2EE7E4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AAA3-946F-407C-B3A8-886B3261E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3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1.tiff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18" Type="http://schemas.openxmlformats.org/officeDocument/2006/relationships/image" Target="../media/image1.tiff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png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19" Type="http://schemas.openxmlformats.org/officeDocument/2006/relationships/image" Target="../media/image1.tiff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png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.png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1.tiff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1.tif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1.tiff"/><Relationship Id="rId4" Type="http://schemas.openxmlformats.org/officeDocument/2006/relationships/image" Target="../media/image3.jpg"/><Relationship Id="rId9" Type="http://schemas.openxmlformats.org/officeDocument/2006/relationships/image" Target="../media/image9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18" Type="http://schemas.openxmlformats.org/officeDocument/2006/relationships/image" Target="../media/image1.tiff"/><Relationship Id="rId3" Type="http://schemas.openxmlformats.org/officeDocument/2006/relationships/image" Target="../media/image3.jpg"/><Relationship Id="rId7" Type="http://schemas.openxmlformats.org/officeDocument/2006/relationships/image" Target="../media/image39.png"/><Relationship Id="rId12" Type="http://schemas.openxmlformats.org/officeDocument/2006/relationships/image" Target="../media/image19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43.png"/><Relationship Id="rId10" Type="http://schemas.openxmlformats.org/officeDocument/2006/relationships/image" Target="../media/image10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  <p:sp>
        <p:nvSpPr>
          <p:cNvPr id="40" name="Titel 39"/>
          <p:cNvSpPr>
            <a:spLocks noGrp="1"/>
          </p:cNvSpPr>
          <p:nvPr>
            <p:ph type="ctrTitle"/>
          </p:nvPr>
        </p:nvSpPr>
        <p:spPr>
          <a:xfrm>
            <a:off x="1419498" y="2042319"/>
            <a:ext cx="9144000" cy="33003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Voordelen van gemengde Senioren-hoofdklassen met ingang van het seizoen 2018 - 2019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260962"/>
      </p:ext>
    </p:extLst>
  </p:cSld>
  <p:clrMapOvr>
    <a:masterClrMapping/>
  </p:clrMapOvr>
  <p:transition spd="slow" advTm="56524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7" y="231818"/>
            <a:ext cx="11447888" cy="64394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0304" y="1122363"/>
            <a:ext cx="4634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ZONDAG HOOFDKLASSE B</a:t>
            </a:r>
          </a:p>
          <a:p>
            <a:r>
              <a:rPr lang="nl-NL" sz="3200" b="1" dirty="0"/>
              <a:t>s</a:t>
            </a:r>
            <a:r>
              <a:rPr lang="nl-NL" sz="3200" b="1" dirty="0" smtClean="0"/>
              <a:t>eizoen 2017-2018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79" y="4719033"/>
            <a:ext cx="304800" cy="304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61" y="4641759"/>
            <a:ext cx="304800" cy="304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3" y="4641759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4489359"/>
            <a:ext cx="304800" cy="304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3" y="3978218"/>
            <a:ext cx="304800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1" y="4336959"/>
            <a:ext cx="304800" cy="304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1" y="4937976"/>
            <a:ext cx="304800" cy="30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25" y="4669665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9" y="4358424"/>
            <a:ext cx="304800" cy="3048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42" y="4126605"/>
            <a:ext cx="304800" cy="304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3" y="3974205"/>
            <a:ext cx="3048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7" y="4126605"/>
            <a:ext cx="304800" cy="304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41" y="4032159"/>
            <a:ext cx="304800" cy="3048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37" y="6122831"/>
            <a:ext cx="304800" cy="3048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41" y="6028385"/>
            <a:ext cx="304800" cy="3048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1" y="6204398"/>
            <a:ext cx="304800" cy="3048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72938"/>
      </p:ext>
    </p:extLst>
  </p:cSld>
  <p:clrMapOvr>
    <a:masterClrMapping/>
  </p:clrMapOvr>
  <p:transition spd="slow" advTm="144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42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60" y="2001838"/>
            <a:ext cx="304800" cy="304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4" y="1138820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4" y="1346314"/>
            <a:ext cx="304800" cy="304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21" y="1147877"/>
            <a:ext cx="304800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53" y="3687092"/>
            <a:ext cx="304800" cy="304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4102581"/>
            <a:ext cx="304800" cy="30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4" y="3839492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70" y="3782772"/>
            <a:ext cx="304800" cy="304800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80304" y="1122363"/>
            <a:ext cx="463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GEMENGDE</a:t>
            </a:r>
          </a:p>
          <a:p>
            <a:r>
              <a:rPr lang="nl-NL" sz="3200" b="1" dirty="0" smtClean="0"/>
              <a:t>HOOFDKLASSE A</a:t>
            </a:r>
          </a:p>
          <a:p>
            <a:r>
              <a:rPr lang="nl-NL" sz="2400" b="1" dirty="0" smtClean="0"/>
              <a:t>(op basis van seizoen ‘17-’18)</a:t>
            </a:r>
            <a:endParaRPr lang="nl-NL" sz="2400" b="1" dirty="0"/>
          </a:p>
        </p:txBody>
      </p:sp>
      <p:pic>
        <p:nvPicPr>
          <p:cNvPr id="58" name="Afbeelding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95" y="2076853"/>
            <a:ext cx="304800" cy="304800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0" y="2199581"/>
            <a:ext cx="304800" cy="304800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9" y="2076158"/>
            <a:ext cx="304800" cy="304800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09" y="2380958"/>
            <a:ext cx="304800" cy="304800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13" y="2971800"/>
            <a:ext cx="304800" cy="304800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3616918"/>
            <a:ext cx="304800" cy="304800"/>
          </a:xfrm>
          <a:prstGeom prst="rect">
            <a:avLst/>
          </a:prstGeom>
        </p:spPr>
      </p:pic>
      <p:pic>
        <p:nvPicPr>
          <p:cNvPr id="64" name="Afbeelding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09" y="2990558"/>
            <a:ext cx="304800" cy="304800"/>
          </a:xfrm>
          <a:prstGeom prst="rect">
            <a:avLst/>
          </a:prstGeom>
        </p:spPr>
      </p:pic>
      <p:pic>
        <p:nvPicPr>
          <p:cNvPr id="72" name="Afbeelding 7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0" y="2132184"/>
            <a:ext cx="304800" cy="3048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9025"/>
      </p:ext>
    </p:extLst>
  </p:cSld>
  <p:clrMapOvr>
    <a:masterClrMapping/>
  </p:clrMapOvr>
  <p:transition spd="slow" advTm="565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13"/>
            <a:ext cx="12192000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4102581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83" y="4082618"/>
            <a:ext cx="304800" cy="304800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80304" y="1122363"/>
            <a:ext cx="463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GEMENGDE</a:t>
            </a:r>
          </a:p>
          <a:p>
            <a:r>
              <a:rPr lang="nl-NL" sz="3200" b="1" dirty="0" smtClean="0"/>
              <a:t>HOOFDKLASSE B</a:t>
            </a:r>
          </a:p>
          <a:p>
            <a:r>
              <a:rPr lang="nl-NL" sz="2400" b="1" dirty="0"/>
              <a:t>(op basis van seizoen ‘17-’18</a:t>
            </a:r>
            <a:r>
              <a:rPr lang="nl-NL" sz="2400" b="1" dirty="0" smtClean="0"/>
              <a:t>)</a:t>
            </a:r>
            <a:endParaRPr lang="nl-NL" sz="2400" b="1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98" y="4939194"/>
            <a:ext cx="304800" cy="30480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58" y="5021642"/>
            <a:ext cx="304800" cy="3048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1" y="4439991"/>
            <a:ext cx="304800" cy="30480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4976613"/>
            <a:ext cx="304800" cy="304800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6307"/>
            <a:ext cx="304800" cy="304800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14" y="4714648"/>
            <a:ext cx="304800" cy="30480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14" y="4796307"/>
            <a:ext cx="304800" cy="304800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7" y="4126605"/>
            <a:ext cx="304800" cy="304800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26" y="4214512"/>
            <a:ext cx="304800" cy="304800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22" y="6470560"/>
            <a:ext cx="304800" cy="304800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59" y="6324601"/>
            <a:ext cx="304800" cy="304800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96" y="6397581"/>
            <a:ext cx="304800" cy="304800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33174"/>
            <a:ext cx="304800" cy="304800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84" y="4960100"/>
            <a:ext cx="304800" cy="3048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007422"/>
      </p:ext>
    </p:extLst>
  </p:cSld>
  <p:clrMapOvr>
    <a:masterClrMapping/>
  </p:clrMapOvr>
  <p:transition spd="slow" advTm="565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42"/>
            <a:ext cx="12192000" cy="6858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83" y="3694001"/>
            <a:ext cx="304800" cy="3048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6" y="4005263"/>
            <a:ext cx="304800" cy="3048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2" y="3805922"/>
            <a:ext cx="304800" cy="3048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06" y="3425383"/>
            <a:ext cx="304800" cy="304800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80304" y="1122363"/>
            <a:ext cx="463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GEMENGDE</a:t>
            </a:r>
          </a:p>
          <a:p>
            <a:r>
              <a:rPr lang="nl-NL" sz="3200" b="1" dirty="0" smtClean="0"/>
              <a:t>HOOFDKLASSE C</a:t>
            </a:r>
          </a:p>
          <a:p>
            <a:r>
              <a:rPr lang="nl-NL" sz="2400" b="1" dirty="0"/>
              <a:t>(op basis van seizoen ‘17-’18</a:t>
            </a:r>
            <a:r>
              <a:rPr lang="nl-NL" sz="2400" b="1" dirty="0" smtClean="0"/>
              <a:t>)</a:t>
            </a:r>
            <a:endParaRPr lang="nl-NL" sz="2400" b="1" dirty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79" y="4834944"/>
            <a:ext cx="304800" cy="3048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61" y="4796307"/>
            <a:ext cx="304800" cy="30480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4" y="4132766"/>
            <a:ext cx="304800" cy="304800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19" y="5247069"/>
            <a:ext cx="304800" cy="304800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47" y="3933423"/>
            <a:ext cx="304800" cy="30480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62" y="4137799"/>
            <a:ext cx="304800" cy="304800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7" y="4369304"/>
            <a:ext cx="304800" cy="304800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74" y="3912669"/>
            <a:ext cx="304800" cy="304800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06" y="4424804"/>
            <a:ext cx="304800" cy="304800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64" y="3869821"/>
            <a:ext cx="304800" cy="304800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2" y="3465613"/>
            <a:ext cx="304800" cy="304800"/>
          </a:xfrm>
          <a:prstGeom prst="rect">
            <a:avLst/>
          </a:prstGeom>
        </p:spPr>
      </p:pic>
      <p:pic>
        <p:nvPicPr>
          <p:cNvPr id="57" name="Afbeelding 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54" y="4090465"/>
            <a:ext cx="304800" cy="3048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88973"/>
      </p:ext>
    </p:extLst>
  </p:cSld>
  <p:clrMapOvr>
    <a:masterClrMapping/>
  </p:clrMapOvr>
  <p:transition spd="slow" advTm="565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0" y="3030837"/>
            <a:ext cx="304800" cy="304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60" y="2014358"/>
            <a:ext cx="3048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9" y="2319383"/>
            <a:ext cx="304800" cy="304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6" y="3163389"/>
            <a:ext cx="304800" cy="304800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80304" y="1122363"/>
            <a:ext cx="463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GEMENGDE</a:t>
            </a:r>
          </a:p>
          <a:p>
            <a:r>
              <a:rPr lang="nl-NL" sz="3200" b="1" dirty="0" smtClean="0"/>
              <a:t>HOOFDKLASSE D</a:t>
            </a:r>
          </a:p>
          <a:p>
            <a:r>
              <a:rPr lang="nl-NL" sz="2400" b="1" dirty="0"/>
              <a:t>(op basis van seizoen ‘17-’18</a:t>
            </a:r>
            <a:r>
              <a:rPr lang="nl-NL" sz="2400" b="1" dirty="0" smtClean="0"/>
              <a:t>)</a:t>
            </a:r>
            <a:endParaRPr lang="nl-NL" sz="2400" b="1" dirty="0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96" y="3445427"/>
            <a:ext cx="304800" cy="304800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16" y="3282398"/>
            <a:ext cx="352234" cy="352234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6" y="2914673"/>
            <a:ext cx="304800" cy="304800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67" y="2796679"/>
            <a:ext cx="304800" cy="304800"/>
          </a:xfrm>
          <a:prstGeom prst="rect">
            <a:avLst/>
          </a:prstGeom>
        </p:spPr>
      </p:pic>
      <p:pic>
        <p:nvPicPr>
          <p:cNvPr id="56" name="Afbeelding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29" y="3339677"/>
            <a:ext cx="304800" cy="304800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06" y="3129998"/>
            <a:ext cx="304800" cy="304800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05" y="3153690"/>
            <a:ext cx="304800" cy="304800"/>
          </a:xfrm>
          <a:prstGeom prst="rect">
            <a:avLst/>
          </a:prstGeom>
        </p:spPr>
      </p:pic>
      <p:pic>
        <p:nvPicPr>
          <p:cNvPr id="67" name="Afbeelding 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65043"/>
            <a:ext cx="304800" cy="304800"/>
          </a:xfrm>
          <a:prstGeom prst="rect">
            <a:avLst/>
          </a:prstGeom>
        </p:spPr>
      </p:pic>
      <p:pic>
        <p:nvPicPr>
          <p:cNvPr id="68" name="Afbeelding 6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0" y="3282398"/>
            <a:ext cx="304800" cy="304800"/>
          </a:xfrm>
          <a:prstGeom prst="rect">
            <a:avLst/>
          </a:prstGeom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53" y="2916504"/>
            <a:ext cx="304800" cy="304800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2" y="2968756"/>
            <a:ext cx="304800" cy="304800"/>
          </a:xfrm>
          <a:prstGeom prst="rect">
            <a:avLst/>
          </a:prstGeom>
        </p:spPr>
      </p:pic>
      <p:pic>
        <p:nvPicPr>
          <p:cNvPr id="71" name="Afbeelding 7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26" y="2685758"/>
            <a:ext cx="304800" cy="3048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70608"/>
      </p:ext>
    </p:extLst>
  </p:cSld>
  <p:clrMapOvr>
    <a:masterClrMapping/>
  </p:clrMapOvr>
  <p:transition spd="slow" advTm="565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pPr lvl="0"/>
            <a:r>
              <a:rPr lang="nl-NL" dirty="0"/>
              <a:t>Per saldo 39.186 reiskilometers minder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56 verenigingen rijden samen 41.074 kilometer minder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Zat. A: totaal 5.436 km, koploper: A.A.V. Swift  (1.212 km)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Zat. B: totaal 5.688 km, koploper: Ajax (1.744 km)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Zon. A: totaal 21.104 km, koploper: Leonidas (2.138 km)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Zon. B: totaal 8.846 km, koploper: IFC (1.768 km)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8 verenigingen rijden samen 1.888 kilometer meer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Zat</a:t>
            </a:r>
            <a:r>
              <a:rPr lang="nl-NL" dirty="0"/>
              <a:t>. A: </a:t>
            </a:r>
            <a:r>
              <a:rPr lang="nl-NL" dirty="0" err="1" smtClean="0"/>
              <a:t>SteDoCo</a:t>
            </a:r>
            <a:r>
              <a:rPr lang="nl-NL" dirty="0" smtClean="0"/>
              <a:t> (594 km) en Rijnvogels (242 km)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Zat</a:t>
            </a:r>
            <a:r>
              <a:rPr lang="nl-NL" dirty="0"/>
              <a:t>. </a:t>
            </a:r>
            <a:r>
              <a:rPr lang="nl-NL" dirty="0" smtClean="0"/>
              <a:t>B</a:t>
            </a:r>
            <a:r>
              <a:rPr lang="nl-NL" dirty="0"/>
              <a:t>: </a:t>
            </a:r>
            <a:r>
              <a:rPr lang="nl-NL" dirty="0" smtClean="0"/>
              <a:t>CSV Apeldoorn (318 km), Urk (298 km), SDC Putten (240 km), NSC en Sparta Nijkerk (elk 6 km)</a:t>
            </a:r>
            <a:endParaRPr lang="nl-NL" dirty="0"/>
          </a:p>
          <a:p>
            <a:pPr lvl="2">
              <a:buFont typeface="Wingdings" charset="2"/>
              <a:buChar char="§"/>
            </a:pPr>
            <a:r>
              <a:rPr lang="nl-NL" dirty="0"/>
              <a:t>Zon. A: g</a:t>
            </a:r>
            <a:r>
              <a:rPr lang="nl-NL" dirty="0" smtClean="0"/>
              <a:t>een enkele vereniging reist meer</a:t>
            </a:r>
            <a:endParaRPr lang="nl-NL" dirty="0"/>
          </a:p>
          <a:p>
            <a:pPr lvl="2">
              <a:buFont typeface="Wingdings" charset="2"/>
              <a:buChar char="§"/>
            </a:pPr>
            <a:r>
              <a:rPr lang="nl-NL" dirty="0"/>
              <a:t>Zon. B: </a:t>
            </a:r>
            <a:r>
              <a:rPr lang="nl-NL" dirty="0" smtClean="0"/>
              <a:t>Halsteren 184 km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Zijn alleen nog maar de kilometers per team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Supportersbussen en eigen vervoer niet meegerekend</a:t>
            </a:r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pPr lvl="0"/>
            <a:r>
              <a:rPr lang="nl-NL" dirty="0" smtClean="0"/>
              <a:t>Zaterdag Hoofdklasse 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493102"/>
            <a:ext cx="8138160" cy="52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pPr lvl="0"/>
            <a:r>
              <a:rPr lang="nl-NL" dirty="0" smtClean="0"/>
              <a:t>Zaterdag Hoofdklasse 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3" y="1396999"/>
            <a:ext cx="8804107" cy="54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pPr lvl="0"/>
            <a:r>
              <a:rPr lang="nl-NL" dirty="0" smtClean="0"/>
              <a:t>Zondag Hoofdklasse 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1384300"/>
            <a:ext cx="8425543" cy="52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pPr lvl="0"/>
            <a:r>
              <a:rPr lang="nl-NL" dirty="0" smtClean="0"/>
              <a:t>Zondag Hoofdklasse 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9" y="1384299"/>
            <a:ext cx="8819835" cy="54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r>
              <a:rPr lang="nl-NL" dirty="0" smtClean="0"/>
              <a:t>Waarom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2228"/>
            <a:ext cx="10515600" cy="5055325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KNVB werkt aan herindeling van de voetbalpiramide in NL</a:t>
            </a:r>
          </a:p>
          <a:p>
            <a:r>
              <a:rPr lang="nl-NL" dirty="0" smtClean="0"/>
              <a:t>Veel aandachtspunten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l</a:t>
            </a:r>
            <a:r>
              <a:rPr lang="nl-NL" dirty="0" smtClean="0"/>
              <a:t>icentievoorwaarden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p</a:t>
            </a:r>
            <a:r>
              <a:rPr lang="nl-NL" dirty="0" smtClean="0"/>
              <a:t>romotie en degradatie 2</a:t>
            </a:r>
            <a:r>
              <a:rPr lang="nl-NL" baseline="30000" dirty="0" smtClean="0"/>
              <a:t>e</a:t>
            </a:r>
            <a:r>
              <a:rPr lang="nl-NL" dirty="0" smtClean="0"/>
              <a:t> divisie </a:t>
            </a:r>
            <a:r>
              <a:rPr lang="mr-IN" dirty="0" smtClean="0"/>
              <a:t>–</a:t>
            </a:r>
            <a:r>
              <a:rPr lang="nl-NL" dirty="0" smtClean="0"/>
              <a:t> </a:t>
            </a:r>
            <a:r>
              <a:rPr lang="nl-NL" dirty="0" err="1" smtClean="0"/>
              <a:t>Jupiler</a:t>
            </a:r>
            <a:r>
              <a:rPr lang="nl-NL" dirty="0" smtClean="0"/>
              <a:t> League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i</a:t>
            </a:r>
            <a:r>
              <a:rPr lang="nl-NL" dirty="0" smtClean="0"/>
              <a:t>nstroom (nog meer) Jong BVO-teams in amateurvoetbal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e</a:t>
            </a:r>
            <a:r>
              <a:rPr lang="nl-NL" dirty="0" smtClean="0"/>
              <a:t>tc.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Samenvoeging zaterdag en zondag hoofdklassevoetbal lijkt geen aandacht te krijgen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MSC-</a:t>
            </a:r>
            <a:r>
              <a:rPr lang="nl-NL" dirty="0" err="1" smtClean="0"/>
              <a:t>Amslod</a:t>
            </a:r>
            <a:r>
              <a:rPr lang="nl-NL" dirty="0" smtClean="0"/>
              <a:t> wil dit mede namens de Zondag hoofdklasse A verenigingen nadrukkelijk wel op de agenda bij de herindeling voetbalpiramide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Het doel is: samenvoeging van de zaterdag en zondag hoofdklassen A en B tot 4 gemengde sterk regionale hoofdklassen met ingang van het voetbalseizoen ‘18-’19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Thuisspelende clubs bepalen speeldag en aanvangstijd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Maar, zaterdagclubs spelen </a:t>
            </a:r>
            <a:r>
              <a:rPr lang="nl-NL" b="1" u="sng" dirty="0"/>
              <a:t>altijd</a:t>
            </a:r>
            <a:r>
              <a:rPr lang="nl-NL" dirty="0"/>
              <a:t> op zaterdag, thuis en uit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Aanvangstijden liggen </a:t>
            </a:r>
            <a:r>
              <a:rPr lang="nl-NL" b="1" u="sng" dirty="0" smtClean="0"/>
              <a:t>bij voorkeur </a:t>
            </a:r>
            <a:r>
              <a:rPr lang="nl-NL" dirty="0" smtClean="0"/>
              <a:t>tussen 14.00 en 17.00 uur</a:t>
            </a:r>
          </a:p>
          <a:p>
            <a:endParaRPr lang="nl-NL" dirty="0" smtClean="0"/>
          </a:p>
          <a:p>
            <a:r>
              <a:rPr lang="nl-NL" dirty="0" smtClean="0"/>
              <a:t>Afwijken alleen binnen kaders die KNVB omtrent stelt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Bijvoorbeeld: gelijktijdig spelen alle wedstrijden op laatste speeldag(-en) op door KNVB vastgesteld tijdstip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r>
              <a:rPr lang="nl-NL" dirty="0" smtClean="0"/>
              <a:t>Voordelen zijn evident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92469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nl-NL" dirty="0" smtClean="0"/>
              <a:t>Samenvoeging </a:t>
            </a:r>
            <a:r>
              <a:rPr lang="nl-NL" dirty="0"/>
              <a:t>van zaterdag en zondag hoofdklassen </a:t>
            </a:r>
            <a:r>
              <a:rPr lang="nl-NL" dirty="0" smtClean="0"/>
              <a:t>leiden tot meer derby’s </a:t>
            </a:r>
            <a:r>
              <a:rPr lang="nl-NL" dirty="0"/>
              <a:t>en </a:t>
            </a:r>
            <a:r>
              <a:rPr lang="nl-NL" dirty="0" smtClean="0"/>
              <a:t>regionaal aantrekkelijke wedstrijden </a:t>
            </a:r>
            <a:r>
              <a:rPr lang="nl-NL" sz="2300" i="1" dirty="0" smtClean="0"/>
              <a:t>(zie slides gemengde hoofdklassen A t/m D)</a:t>
            </a:r>
            <a:r>
              <a:rPr lang="nl-NL" dirty="0" smtClean="0"/>
              <a:t>, dus:</a:t>
            </a:r>
          </a:p>
          <a:p>
            <a:pPr lvl="0"/>
            <a:endParaRPr lang="nl-NL" dirty="0"/>
          </a:p>
          <a:p>
            <a:pPr lvl="1">
              <a:buFont typeface="Courier New" charset="0"/>
              <a:buChar char="o"/>
            </a:pPr>
            <a:r>
              <a:rPr lang="nl-NL" dirty="0"/>
              <a:t>m</a:t>
            </a:r>
            <a:r>
              <a:rPr lang="nl-NL" dirty="0" smtClean="0"/>
              <a:t>eer publiek en meer inkomsten uit </a:t>
            </a:r>
            <a:r>
              <a:rPr lang="nl-NL" dirty="0"/>
              <a:t>entreegelden, verloting en clubhuis 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r>
              <a:rPr lang="nl-NL" dirty="0"/>
              <a:t>m</a:t>
            </a:r>
            <a:r>
              <a:rPr lang="nl-NL" dirty="0" smtClean="0"/>
              <a:t>eer </a:t>
            </a:r>
            <a:r>
              <a:rPr lang="nl-NL" dirty="0"/>
              <a:t>aandacht van de plaatselijke en regionale tv en schrijvende </a:t>
            </a:r>
            <a:r>
              <a:rPr lang="nl-NL" dirty="0" smtClean="0"/>
              <a:t>pers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m</a:t>
            </a:r>
            <a:r>
              <a:rPr lang="nl-NL" dirty="0" smtClean="0"/>
              <a:t>eer (</a:t>
            </a:r>
            <a:r>
              <a:rPr lang="nl-NL" dirty="0"/>
              <a:t>plaatselijke en </a:t>
            </a:r>
            <a:r>
              <a:rPr lang="nl-NL" dirty="0" smtClean="0"/>
              <a:t>regionale) sponsoren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l</a:t>
            </a:r>
            <a:r>
              <a:rPr lang="nl-NL" dirty="0" smtClean="0"/>
              <a:t>agere reis- </a:t>
            </a:r>
            <a:r>
              <a:rPr lang="nl-NL" dirty="0"/>
              <a:t>en </a:t>
            </a:r>
            <a:r>
              <a:rPr lang="nl-NL" dirty="0" smtClean="0"/>
              <a:t>verblijfkosten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m</a:t>
            </a:r>
            <a:r>
              <a:rPr lang="nl-NL" dirty="0" smtClean="0"/>
              <a:t>eer budget en/of minder financiële risico’s voor de hoofdklasse clubs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h</a:t>
            </a:r>
            <a:r>
              <a:rPr lang="nl-NL" dirty="0" smtClean="0"/>
              <a:t>ogere </a:t>
            </a:r>
            <a:r>
              <a:rPr lang="nl-NL" dirty="0"/>
              <a:t>kwaliteit van het voetbal </a:t>
            </a:r>
            <a:r>
              <a:rPr lang="nl-NL" dirty="0" smtClean="0"/>
              <a:t>en verbetering van de aansluiting naar </a:t>
            </a:r>
            <a:r>
              <a:rPr lang="nl-NL" dirty="0"/>
              <a:t>de 3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smtClean="0"/>
              <a:t>divisie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een kwaliteitsimpuls die in de hele piramide zal doorwerken</a:t>
            </a:r>
          </a:p>
          <a:p>
            <a:pPr lvl="1">
              <a:buFont typeface="Courier New" charset="0"/>
              <a:buChar char="o"/>
            </a:pPr>
            <a:endParaRPr lang="nl-NL" dirty="0"/>
          </a:p>
          <a:p>
            <a:r>
              <a:rPr lang="nl-NL" dirty="0"/>
              <a:t>S</a:t>
            </a:r>
            <a:r>
              <a:rPr lang="nl-NL" dirty="0" smtClean="0"/>
              <a:t>amenvoeging van zaterdag en zondag hoofdklassen kent ook maatschappelijke voordelen, immers: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afnemende milieubelasting als gevolg van substantieel minder reiskilometers voor teams en hun supporters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eer regionale binding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0463" cy="1325563"/>
          </a:xfrm>
        </p:spPr>
        <p:txBody>
          <a:bodyPr/>
          <a:lstStyle/>
          <a:p>
            <a:r>
              <a:rPr lang="nl-NL" dirty="0" smtClean="0"/>
              <a:t>Overige aspecten / 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nl-NL" dirty="0" smtClean="0"/>
              <a:t>Kwaliteit zondag hoofklassen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m</a:t>
            </a:r>
            <a:r>
              <a:rPr lang="nl-NL" dirty="0" smtClean="0"/>
              <a:t>eer en meer kiezen spelers voor het spelen op zaterdag, hierdoor staat de kwaliteit van het zondagvoetbal onder druk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s</a:t>
            </a:r>
            <a:r>
              <a:rPr lang="nl-NL" dirty="0" smtClean="0"/>
              <a:t>amenvoeging biedt hiervoor een oplossing</a:t>
            </a:r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 lvl="0"/>
            <a:r>
              <a:rPr lang="nl-NL" dirty="0" smtClean="0"/>
              <a:t>Tweede elftallen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v</a:t>
            </a:r>
            <a:r>
              <a:rPr lang="nl-NL" dirty="0" smtClean="0"/>
              <a:t>eel zondagclubs hebben in toenemende problemen met op de been brengen/houden van kwalitatief goede tweede elftallen, hierdoor wordt de doorstroom van eigen jeugdspelers steeds lastiger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als oplossing wordt steeds vaker gekozen voor het starten van een prestatief Zat1-team dat 3</a:t>
            </a:r>
            <a:r>
              <a:rPr lang="nl-NL" baseline="30000" dirty="0" smtClean="0"/>
              <a:t>e</a:t>
            </a:r>
            <a:r>
              <a:rPr lang="nl-NL" dirty="0" smtClean="0"/>
              <a:t>, 4</a:t>
            </a:r>
            <a:r>
              <a:rPr lang="nl-NL" baseline="30000" dirty="0" smtClean="0"/>
              <a:t>e</a:t>
            </a:r>
            <a:r>
              <a:rPr lang="nl-NL" dirty="0"/>
              <a:t> </a:t>
            </a:r>
            <a:r>
              <a:rPr lang="nl-NL" dirty="0" smtClean="0"/>
              <a:t>of 5</a:t>
            </a:r>
            <a:r>
              <a:rPr lang="nl-NL" baseline="30000" dirty="0" smtClean="0"/>
              <a:t>e</a:t>
            </a:r>
            <a:r>
              <a:rPr lang="nl-NL" dirty="0" smtClean="0"/>
              <a:t> klasse speelt </a:t>
            </a:r>
            <a:r>
              <a:rPr lang="nl-NL" sz="2000" dirty="0" smtClean="0"/>
              <a:t>(bijv.: MSC-</a:t>
            </a:r>
            <a:r>
              <a:rPr lang="nl-NL" sz="2000" dirty="0" err="1" smtClean="0"/>
              <a:t>Amslod</a:t>
            </a:r>
            <a:r>
              <a:rPr lang="nl-NL" sz="2000" dirty="0" smtClean="0"/>
              <a:t>, Achilles 1894, Quick’20, v.v. Hoogeveen)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b</a:t>
            </a:r>
            <a:r>
              <a:rPr lang="nl-NL" dirty="0" smtClean="0"/>
              <a:t>ij samenvoeging zaterdag en zondag hoofdklassen moet hiervoor een oplossing komen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Zon2-teams stromen in in zaterdag-reserveklassen, en/of</a:t>
            </a:r>
          </a:p>
          <a:p>
            <a:pPr lvl="2">
              <a:buFont typeface="Wingdings" charset="2"/>
              <a:buChar char="§"/>
            </a:pPr>
            <a:r>
              <a:rPr lang="nl-NL" dirty="0" smtClean="0"/>
              <a:t>Zat1-teams blijven bestaan, maar spelers van die teams worden ook speelgerechtigd in hoofdklasse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Ook bij samenvoeging blijven er altijd clubs die meer of minder voordelen hebben van de competitie-indeling, vooral die op de grens van twee KNVB-regio’s liggen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Overall is de uitkomst zonder twijfel positief</a:t>
            </a:r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0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42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60" y="2001838"/>
            <a:ext cx="304800" cy="304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4" y="1138820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4" y="1346314"/>
            <a:ext cx="304800" cy="304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21" y="1147877"/>
            <a:ext cx="304800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53" y="3687092"/>
            <a:ext cx="304800" cy="304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4102581"/>
            <a:ext cx="304800" cy="30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4" y="3839492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70" y="3782772"/>
            <a:ext cx="304800" cy="3048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0" y="3004711"/>
            <a:ext cx="304800" cy="304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60" y="2014358"/>
            <a:ext cx="3048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9" y="2319383"/>
            <a:ext cx="304800" cy="304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6" y="3124200"/>
            <a:ext cx="304800" cy="3048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83" y="3694001"/>
            <a:ext cx="304800" cy="3048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6" y="4005263"/>
            <a:ext cx="304800" cy="3048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2" y="3805922"/>
            <a:ext cx="304800" cy="3048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06" y="3425383"/>
            <a:ext cx="304800" cy="304800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80304" y="1122363"/>
            <a:ext cx="4634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ZATERDAG &amp; ZONDAG</a:t>
            </a:r>
          </a:p>
          <a:p>
            <a:r>
              <a:rPr lang="nl-NL" sz="3200" b="1" dirty="0" smtClean="0"/>
              <a:t>HOOFDKLASSE A en B</a:t>
            </a:r>
            <a:endParaRPr lang="nl-NL" sz="3200" b="1" dirty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79" y="4834944"/>
            <a:ext cx="304800" cy="3048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61" y="4796307"/>
            <a:ext cx="304800" cy="30480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4900271"/>
            <a:ext cx="304800" cy="30480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4631028"/>
            <a:ext cx="304800" cy="30480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4" y="4132766"/>
            <a:ext cx="304800" cy="3048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1" y="4439991"/>
            <a:ext cx="304800" cy="30480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4976613"/>
            <a:ext cx="304800" cy="304800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6307"/>
            <a:ext cx="304800" cy="304800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53" y="4474335"/>
            <a:ext cx="304800" cy="304800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42" y="4126605"/>
            <a:ext cx="304800" cy="30480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26" y="4052184"/>
            <a:ext cx="304800" cy="304800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7" y="4126605"/>
            <a:ext cx="304800" cy="304800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41" y="4160949"/>
            <a:ext cx="304800" cy="304800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22" y="6470560"/>
            <a:ext cx="304800" cy="304800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59" y="6324601"/>
            <a:ext cx="304800" cy="304800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96" y="6397581"/>
            <a:ext cx="304800" cy="304800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19" y="5247069"/>
            <a:ext cx="304800" cy="304800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47" y="3933423"/>
            <a:ext cx="304800" cy="30480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62" y="4137799"/>
            <a:ext cx="304800" cy="304800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7" y="4369304"/>
            <a:ext cx="304800" cy="304800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74" y="3912669"/>
            <a:ext cx="304800" cy="304800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06" y="4424804"/>
            <a:ext cx="304800" cy="304800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33174"/>
            <a:ext cx="304800" cy="304800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0" y="4906629"/>
            <a:ext cx="304800" cy="304800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64" y="3869821"/>
            <a:ext cx="304800" cy="304800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2" y="3465613"/>
            <a:ext cx="304800" cy="304800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22" y="3199854"/>
            <a:ext cx="304800" cy="304800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13" y="3442177"/>
            <a:ext cx="304800" cy="304800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6" y="2914673"/>
            <a:ext cx="304800" cy="304800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30" y="2862330"/>
            <a:ext cx="304800" cy="304800"/>
          </a:xfrm>
          <a:prstGeom prst="rect">
            <a:avLst/>
          </a:prstGeom>
        </p:spPr>
      </p:pic>
      <p:pic>
        <p:nvPicPr>
          <p:cNvPr id="56" name="Afbeelding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29" y="3339677"/>
            <a:ext cx="304800" cy="304800"/>
          </a:xfrm>
          <a:prstGeom prst="rect">
            <a:avLst/>
          </a:prstGeom>
        </p:spPr>
      </p:pic>
      <p:pic>
        <p:nvPicPr>
          <p:cNvPr id="57" name="Afbeelding 5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54" y="4090465"/>
            <a:ext cx="304800" cy="304800"/>
          </a:xfrm>
          <a:prstGeom prst="rect">
            <a:avLst/>
          </a:prstGeom>
        </p:spPr>
      </p:pic>
      <p:pic>
        <p:nvPicPr>
          <p:cNvPr id="58" name="Afbeelding 5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95" y="2076853"/>
            <a:ext cx="304800" cy="304800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0" y="2199581"/>
            <a:ext cx="304800" cy="304800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9" y="2076158"/>
            <a:ext cx="304800" cy="304800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09" y="2380958"/>
            <a:ext cx="304800" cy="304800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13" y="2971800"/>
            <a:ext cx="304800" cy="304800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3616918"/>
            <a:ext cx="304800" cy="304800"/>
          </a:xfrm>
          <a:prstGeom prst="rect">
            <a:avLst/>
          </a:prstGeom>
        </p:spPr>
      </p:pic>
      <p:pic>
        <p:nvPicPr>
          <p:cNvPr id="64" name="Afbeelding 6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09" y="2990558"/>
            <a:ext cx="304800" cy="304800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06" y="3129998"/>
            <a:ext cx="304800" cy="304800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05" y="3153690"/>
            <a:ext cx="304800" cy="304800"/>
          </a:xfrm>
          <a:prstGeom prst="rect">
            <a:avLst/>
          </a:prstGeom>
        </p:spPr>
      </p:pic>
      <p:pic>
        <p:nvPicPr>
          <p:cNvPr id="67" name="Afbeelding 6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65043"/>
            <a:ext cx="304800" cy="304800"/>
          </a:xfrm>
          <a:prstGeom prst="rect">
            <a:avLst/>
          </a:prstGeom>
        </p:spPr>
      </p:pic>
      <p:pic>
        <p:nvPicPr>
          <p:cNvPr id="68" name="Afbeelding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0" y="3282398"/>
            <a:ext cx="304800" cy="304800"/>
          </a:xfrm>
          <a:prstGeom prst="rect">
            <a:avLst/>
          </a:prstGeom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53" y="2916504"/>
            <a:ext cx="304800" cy="304800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2" y="2916504"/>
            <a:ext cx="304800" cy="304800"/>
          </a:xfrm>
          <a:prstGeom prst="rect">
            <a:avLst/>
          </a:prstGeom>
        </p:spPr>
      </p:pic>
      <p:pic>
        <p:nvPicPr>
          <p:cNvPr id="71" name="Afbeelding 7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26" y="2685758"/>
            <a:ext cx="304800" cy="304800"/>
          </a:xfrm>
          <a:prstGeom prst="rect">
            <a:avLst/>
          </a:prstGeom>
        </p:spPr>
      </p:pic>
      <p:pic>
        <p:nvPicPr>
          <p:cNvPr id="72" name="Afbeelding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0" y="2132184"/>
            <a:ext cx="304800" cy="304800"/>
          </a:xfrm>
          <a:prstGeom prst="rect">
            <a:avLst/>
          </a:prstGeom>
        </p:spPr>
      </p:pic>
      <p:pic>
        <p:nvPicPr>
          <p:cNvPr id="73" name="Afbeelding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04" y="3649046"/>
            <a:ext cx="304800" cy="304800"/>
          </a:xfrm>
          <a:prstGeom prst="rect">
            <a:avLst/>
          </a:prstGeom>
        </p:spPr>
      </p:pic>
      <p:pic>
        <p:nvPicPr>
          <p:cNvPr id="74" name="Afbeelding 7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241468"/>
      </p:ext>
    </p:extLst>
  </p:cSld>
  <p:clrMapOvr>
    <a:masterClrMapping/>
  </p:clrMapOvr>
  <p:transition spd="slow" advTm="565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0303" y="1122363"/>
            <a:ext cx="490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ZATERDAG HOOFDKLASSE A</a:t>
            </a:r>
          </a:p>
          <a:p>
            <a:r>
              <a:rPr lang="nl-NL" sz="3200" b="1" dirty="0"/>
              <a:t>s</a:t>
            </a:r>
            <a:r>
              <a:rPr lang="nl-NL" sz="3200" b="1" dirty="0" smtClean="0"/>
              <a:t>eizoen 2017-2018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19" y="5195553"/>
            <a:ext cx="304800" cy="304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21" y="3881907"/>
            <a:ext cx="304800" cy="304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21" y="4120399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36" y="3848753"/>
            <a:ext cx="304800" cy="304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6" y="4242865"/>
            <a:ext cx="304800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36" y="4425199"/>
            <a:ext cx="304800" cy="304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54" y="4090465"/>
            <a:ext cx="304800" cy="30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25199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9999"/>
            <a:ext cx="304800" cy="3048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36" y="3846898"/>
            <a:ext cx="304800" cy="304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2" y="3465613"/>
            <a:ext cx="3048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52" y="3276600"/>
            <a:ext cx="304800" cy="304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69" y="3185388"/>
            <a:ext cx="304800" cy="3048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30" y="2709930"/>
            <a:ext cx="304800" cy="3048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30" y="2862330"/>
            <a:ext cx="304800" cy="3048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22" y="3226513"/>
            <a:ext cx="304800" cy="3048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776143"/>
      </p:ext>
    </p:extLst>
  </p:cSld>
  <p:clrMapOvr>
    <a:masterClrMapping/>
  </p:clrMapOvr>
  <p:transition spd="slow" advTm="1197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0303" y="1122363"/>
            <a:ext cx="490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ZATERDAG HOOFDKLASSE B</a:t>
            </a:r>
          </a:p>
          <a:p>
            <a:r>
              <a:rPr lang="nl-NL" sz="3200" b="1" dirty="0"/>
              <a:t>s</a:t>
            </a:r>
            <a:r>
              <a:rPr lang="nl-NL" sz="3200" b="1" dirty="0" smtClean="0"/>
              <a:t>eizoen 2017-2018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90" y="1923758"/>
            <a:ext cx="304800" cy="304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0" y="2199581"/>
            <a:ext cx="304800" cy="304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9" y="2076158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09" y="2380958"/>
            <a:ext cx="304800" cy="304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10" y="2764104"/>
            <a:ext cx="304800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90" y="3458490"/>
            <a:ext cx="304800" cy="304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09" y="2990558"/>
            <a:ext cx="304800" cy="30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06" y="3129998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05" y="3153690"/>
            <a:ext cx="304800" cy="3048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65043"/>
            <a:ext cx="304800" cy="304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06" y="3294244"/>
            <a:ext cx="3048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53" y="2916504"/>
            <a:ext cx="304800" cy="304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2" y="2916504"/>
            <a:ext cx="304800" cy="3048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26" y="2685758"/>
            <a:ext cx="304800" cy="3048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09" y="3610890"/>
            <a:ext cx="304800" cy="3048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05" y="2119344"/>
            <a:ext cx="304800" cy="3048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217019"/>
      </p:ext>
    </p:extLst>
  </p:cSld>
  <p:clrMapOvr>
    <a:masterClrMapping/>
  </p:clrMapOvr>
  <p:transition spd="slow" advTm="131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3" y="86536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60" y="2001838"/>
            <a:ext cx="304800" cy="304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4" y="1138820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4" y="1346314"/>
            <a:ext cx="304800" cy="304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21" y="1147877"/>
            <a:ext cx="304800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53" y="3687092"/>
            <a:ext cx="304800" cy="304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4102581"/>
            <a:ext cx="304800" cy="30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4" y="3839492"/>
            <a:ext cx="304800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70" y="3782772"/>
            <a:ext cx="304800" cy="3048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86" y="2993264"/>
            <a:ext cx="304800" cy="304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60" y="2014358"/>
            <a:ext cx="3048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9" y="2319383"/>
            <a:ext cx="304800" cy="304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6" y="3124200"/>
            <a:ext cx="304800" cy="3048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83" y="3694001"/>
            <a:ext cx="304800" cy="3048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6" y="4005263"/>
            <a:ext cx="304800" cy="3048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2" y="3805922"/>
            <a:ext cx="304800" cy="3048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06" y="3425383"/>
            <a:ext cx="304800" cy="304800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80304" y="1122363"/>
            <a:ext cx="4634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ZONDAG HOOFDKLASSE A</a:t>
            </a:r>
          </a:p>
          <a:p>
            <a:r>
              <a:rPr lang="nl-NL" sz="3200" b="1" dirty="0"/>
              <a:t>s</a:t>
            </a:r>
            <a:r>
              <a:rPr lang="nl-NL" sz="3200" b="1" dirty="0" smtClean="0"/>
              <a:t>eizoen 2017-2018</a:t>
            </a:r>
            <a:endParaRPr lang="nl-NL" sz="3200" b="1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49644" y="322217"/>
            <a:ext cx="1143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291821"/>
      </p:ext>
    </p:extLst>
  </p:cSld>
  <p:clrMapOvr>
    <a:masterClrMapping/>
  </p:clrMapOvr>
  <p:transition spd="slow" advTm="131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8|0.9|0.9|0.9|0.9|0.9|0.8|0.8|0.8|0.8|0.9|0.8|0.8|0.8|0.8|0.8|0.8|0.8|0.9|0.7|0.9|0.8|0.8|0.7|0.8|0.8|0.7|0.8|0.7|0.8|0.8|0.8|0.8|0.8|0.9|1|0.8|0.9|0.8|0.9|0.7|1|0.8|0.9|0.8|0.8|0.8|0.8|0.8|0.8|0.7|0.8|0.8|0.7|0.7|0.8|0.9|0.8|1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8|0.9|0.9|0.9|0.9|0.9|0.8|0.8|0.8|0.8|0.9|0.8|0.8|0.8|0.8|0.8|0.8|0.8|0.9|0.7|0.9|0.8|0.8|0.7|0.8|0.8|0.7|0.8|0.7|0.8|0.8|0.8|0.8|0.8|0.9|1|0.8|0.9|0.8|0.9|0.7|1|0.8|0.9|0.8|0.8|0.8|0.8|0.8|0.8|0.7|0.8|0.8|0.7|0.7|0.8|0.9|0.8|1|0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8|0.9|0.9|0.9|0.9|0.9|0.8|0.8|0.8|0.8|0.9|0.8|0.8|0.8|0.8|0.8|0.8|0.8|0.9|0.7|0.9|0.8|0.8|0.7|0.8|0.8|0.7|0.8|0.7|0.8|0.8|0.8|0.8|0.8|0.9|1|0.8|0.9|0.8|0.9|0.7|1|0.8|0.9|0.8|0.8|0.8|0.8|0.8|0.8|0.7|0.8|0.8|0.7|0.7|0.8|0.9|0.8|1|0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0.6|0.7|0.4|0.5|0.4|0.3|0.5|0.4|0.5|0.5|0.6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0.6|0.6|0.6|0.6|0.7|0.7|0.6|0.7|0.7|0.7|0.6|0.7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7|0.8|0.8|0.8|0.7|0.7|0.6|0.8|0.7|0.7|0.8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8|0.8|0.9|0.8|0.8|0.8|0.8|0.8|0.9|0.8|0.8|0.8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8|0.9|0.9|0.9|0.9|0.9|0.8|0.8|0.8|0.8|0.9|0.8|0.8|0.8|0.8|0.8|0.8|0.8|0.9|0.7|0.9|0.8|0.8|0.7|0.8|0.8|0.7|0.8|0.7|0.8|0.8|0.8|0.8|0.8|0.9|1|0.8|0.9|0.8|0.9|0.7|1|0.8|0.9|0.8|0.8|0.8|0.8|0.8|0.8|0.7|0.8|0.8|0.7|0.7|0.8|0.9|0.8|1|0.9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8|0.9|0.9|0.9|0.9|0.9|0.8|0.8|0.8|0.8|0.9|0.8|0.8|0.8|0.8|0.8|0.8|0.8|0.9|0.7|0.9|0.8|0.8|0.7|0.8|0.8|0.7|0.8|0.7|0.8|0.8|0.8|0.8|0.8|0.9|1|0.8|0.9|0.8|0.9|0.7|1|0.8|0.9|0.8|0.8|0.8|0.8|0.8|0.8|0.7|0.8|0.8|0.7|0.7|0.8|0.9|0.8|1|0.9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8|0.9|0.9|0.9|0.9|0.9|0.8|0.8|0.8|0.8|0.9|0.8|0.8|0.8|0.8|0.8|0.8|0.8|0.9|0.7|0.9|0.8|0.8|0.7|0.8|0.8|0.7|0.8|0.7|0.8|0.8|0.8|0.8|0.8|0.9|1|0.8|0.9|0.8|0.9|0.7|1|0.8|0.9|0.8|0.8|0.8|0.8|0.8|0.8|0.7|0.8|0.8|0.7|0.7|0.8|0.9|0.8|1|0.9|1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683</Words>
  <Application>Microsoft Office PowerPoint</Application>
  <PresentationFormat>Breedbeeld</PresentationFormat>
  <Paragraphs>99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Mangal</vt:lpstr>
      <vt:lpstr>Wingdings</vt:lpstr>
      <vt:lpstr>Kantoorthema</vt:lpstr>
      <vt:lpstr>Voordelen van gemengde Senioren-hoofdklassen met ingang van het seizoen 2018 - 2019</vt:lpstr>
      <vt:lpstr>Waarom nu?</vt:lpstr>
      <vt:lpstr>Uitgangspunten</vt:lpstr>
      <vt:lpstr>Voordelen zijn evident</vt:lpstr>
      <vt:lpstr>Overige aspecten / aandachtspunten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Per saldo 39.186 reiskilometers minder </vt:lpstr>
      <vt:lpstr>Zaterdag Hoofdklasse A</vt:lpstr>
      <vt:lpstr>Zaterdag Hoofdklasse B</vt:lpstr>
      <vt:lpstr>Zondag Hoofdklasse A</vt:lpstr>
      <vt:lpstr>Zondag Hoofdklasse 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Arjan Jonkers</dc:creator>
  <cp:lastModifiedBy>Arjan Jonkers</cp:lastModifiedBy>
  <cp:revision>44</cp:revision>
  <dcterms:created xsi:type="dcterms:W3CDTF">2017-11-06T15:44:01Z</dcterms:created>
  <dcterms:modified xsi:type="dcterms:W3CDTF">2017-12-14T14:26:50Z</dcterms:modified>
</cp:coreProperties>
</file>